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9"/>
  </p:notesMasterIdLst>
  <p:handoutMasterIdLst>
    <p:handoutMasterId r:id="rId50"/>
  </p:handoutMasterIdLst>
  <p:sldIdLst>
    <p:sldId id="257" r:id="rId5"/>
    <p:sldId id="306" r:id="rId6"/>
    <p:sldId id="308" r:id="rId7"/>
    <p:sldId id="272" r:id="rId8"/>
    <p:sldId id="268" r:id="rId9"/>
    <p:sldId id="273" r:id="rId10"/>
    <p:sldId id="304" r:id="rId11"/>
    <p:sldId id="280" r:id="rId12"/>
    <p:sldId id="281" r:id="rId13"/>
    <p:sldId id="309" r:id="rId14"/>
    <p:sldId id="282" r:id="rId15"/>
    <p:sldId id="283" r:id="rId16"/>
    <p:sldId id="310" r:id="rId17"/>
    <p:sldId id="289" r:id="rId18"/>
    <p:sldId id="284" r:id="rId19"/>
    <p:sldId id="311" r:id="rId20"/>
    <p:sldId id="312" r:id="rId21"/>
    <p:sldId id="323" r:id="rId22"/>
    <p:sldId id="274" r:id="rId23"/>
    <p:sldId id="286" r:id="rId24"/>
    <p:sldId id="285" r:id="rId25"/>
    <p:sldId id="295" r:id="rId26"/>
    <p:sldId id="315" r:id="rId27"/>
    <p:sldId id="313" r:id="rId28"/>
    <p:sldId id="314" r:id="rId29"/>
    <p:sldId id="287" r:id="rId30"/>
    <p:sldId id="288" r:id="rId31"/>
    <p:sldId id="299" r:id="rId32"/>
    <p:sldId id="319" r:id="rId33"/>
    <p:sldId id="321" r:id="rId34"/>
    <p:sldId id="322" r:id="rId35"/>
    <p:sldId id="320" r:id="rId36"/>
    <p:sldId id="324" r:id="rId37"/>
    <p:sldId id="316" r:id="rId38"/>
    <p:sldId id="325" r:id="rId39"/>
    <p:sldId id="317" r:id="rId40"/>
    <p:sldId id="326" r:id="rId41"/>
    <p:sldId id="318" r:id="rId42"/>
    <p:sldId id="327" r:id="rId43"/>
    <p:sldId id="277" r:id="rId44"/>
    <p:sldId id="302" r:id="rId45"/>
    <p:sldId id="303" r:id="rId46"/>
    <p:sldId id="307" r:id="rId47"/>
    <p:sldId id="278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>
      <p:cViewPr varScale="1">
        <p:scale>
          <a:sx n="96" d="100"/>
          <a:sy n="96" d="100"/>
        </p:scale>
        <p:origin x="612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10/16/2023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10/16/2023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bg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10/16/2023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DA9D78-82A9-E662-61DE-CBC2C232E9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3966" y="3923868"/>
            <a:ext cx="5081126" cy="29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2B98A-51D5-F82B-9BE0-A85A90E707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88" y="6004085"/>
            <a:ext cx="5976664" cy="83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bg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1141B-689D-45BA-D0B9-F6C39CB0D7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3966" y="3923868"/>
            <a:ext cx="5081126" cy="29804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10/16/2023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bg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bg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10/16/2023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10/16/2023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10/16/2023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10/16/2023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0808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10/16/2023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sky with white lines&#10;&#10;Description automatically generated with low confidence">
            <a:extLst>
              <a:ext uri="{FF2B5EF4-FFF2-40B4-BE49-F238E27FC236}">
                <a16:creationId xmlns:a16="http://schemas.microsoft.com/office/drawing/2014/main" id="{655A5C99-B1CF-7006-0B5A-13120ABE4E9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10/16/2023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tx1"/>
        </a:buClr>
        <a:buSzPct val="10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hyperlink" Target="http://linkd.in/giMxu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lumi.com/" TargetMode="External"/><Relationship Id="rId2" Type="http://schemas.openxmlformats.org/officeDocument/2006/relationships/hyperlink" Target="https://github.com/agilerambling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organization’s Platform Infrastructure </a:t>
            </a:r>
            <a:r>
              <a:rPr lang="en-US" dirty="0" err="1"/>
              <a:t>SuperPower</a:t>
            </a:r>
            <a:endParaRPr lang="en-US" dirty="0"/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E3B27107-5D54-FFB5-E783-18A5291E916F}"/>
              </a:ext>
            </a:extLst>
          </p:cNvPr>
          <p:cNvSpPr txBox="1">
            <a:spLocks/>
          </p:cNvSpPr>
          <p:nvPr/>
        </p:nvSpPr>
        <p:spPr>
          <a:xfrm>
            <a:off x="1625176" y="3645024"/>
            <a:ext cx="8735325" cy="50405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(Or how to deploy your Kubernetes cluster in 10 seconds…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E8711-7BC5-7CC8-5A13-82E3E34EACCB}"/>
              </a:ext>
            </a:extLst>
          </p:cNvPr>
          <p:cNvSpPr txBox="1"/>
          <p:nvPr/>
        </p:nvSpPr>
        <p:spPr>
          <a:xfrm>
            <a:off x="8830716" y="6362164"/>
            <a:ext cx="33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Prairie Dev Con 2023 </a:t>
            </a:r>
          </a:p>
        </p:txBody>
      </p:sp>
      <p:pic>
        <p:nvPicPr>
          <p:cNvPr id="8" name="Picture 7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1128041C-6B6F-7A47-4012-D3712FC7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A67F01D5-82FC-5504-32EA-3CF758DA1E7B}"/>
              </a:ext>
            </a:extLst>
          </p:cNvPr>
          <p:cNvSpPr txBox="1">
            <a:spLocks/>
          </p:cNvSpPr>
          <p:nvPr/>
        </p:nvSpPr>
        <p:spPr>
          <a:xfrm>
            <a:off x="1726175" y="3861048"/>
            <a:ext cx="8735325" cy="50405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the second time)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Oh.. btw...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512" y="1701797"/>
            <a:ext cx="7323801" cy="4462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van hit a power pole down the street and killed power and internet access to the building for &gt; ½ a day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5714B77-FB0C-716D-796C-6CCCEA5190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0" name="Picture 2" descr="day world GIF">
            <a:extLst>
              <a:ext uri="{FF2B5EF4-FFF2-40B4-BE49-F238E27FC236}">
                <a16:creationId xmlns:a16="http://schemas.microsoft.com/office/drawing/2014/main" id="{AD8F3FC9-D4E9-C3DC-EAF5-A2BF472C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418" y="3176234"/>
            <a:ext cx="6739989" cy="306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98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Re-build data center, keeping everything in-house ($$$)</a:t>
            </a:r>
          </a:p>
          <a:p>
            <a:r>
              <a:rPr lang="en-CA" dirty="0"/>
              <a:t>Add capacity for growing business needs ($$$$)</a:t>
            </a:r>
          </a:p>
          <a:p>
            <a:r>
              <a:rPr lang="en-CA" dirty="0"/>
              <a:t>Replicate data center in co-location for redundancy ($$$$$)</a:t>
            </a:r>
          </a:p>
          <a:p>
            <a:r>
              <a:rPr lang="en-CA" dirty="0"/>
              <a:t>Outsource majority of platform maintenance and expertise ($$$)</a:t>
            </a:r>
          </a:p>
          <a:p>
            <a:pPr marL="0" indent="0">
              <a:buNone/>
            </a:pPr>
            <a:r>
              <a:rPr lang="en-CA" dirty="0"/>
              <a:t>- or -	</a:t>
            </a:r>
          </a:p>
          <a:p>
            <a:r>
              <a:rPr lang="en-CA" dirty="0"/>
              <a:t>Get better at managing infrastructure in the cloud ($$)</a:t>
            </a:r>
          </a:p>
          <a:p>
            <a:r>
              <a:rPr lang="en-CA" dirty="0"/>
              <a:t>Retain platform expertise ($$) to maintain business agility</a:t>
            </a:r>
          </a:p>
        </p:txBody>
      </p:sp>
    </p:spTree>
    <p:extLst>
      <p:ext uri="{BB962C8B-B14F-4D97-AF65-F5344CB8AC3E}">
        <p14:creationId xmlns:p14="http://schemas.microsoft.com/office/powerpoint/2010/main" val="78630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Pros/Cons - DIY Data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It’s what we are comfortable with</a:t>
            </a:r>
          </a:p>
          <a:p>
            <a:pPr lvl="1"/>
            <a:r>
              <a:rPr lang="en-CA" dirty="0"/>
              <a:t>We’ve been doing it for years</a:t>
            </a:r>
          </a:p>
          <a:p>
            <a:pPr lvl="1"/>
            <a:r>
              <a:rPr lang="en-CA" dirty="0"/>
              <a:t>We have the maximum amount of control</a:t>
            </a:r>
          </a:p>
          <a:p>
            <a:pPr lvl="1"/>
            <a:r>
              <a:rPr lang="en-CA" dirty="0"/>
              <a:t>Cost certainty (within provisioned capacity)</a:t>
            </a:r>
          </a:p>
          <a:p>
            <a:pPr lvl="1"/>
            <a:endParaRPr lang="en-CA" dirty="0"/>
          </a:p>
          <a:p>
            <a:r>
              <a:rPr lang="en-CA" dirty="0"/>
              <a:t>Building and maintaining is costly</a:t>
            </a:r>
          </a:p>
          <a:p>
            <a:pPr lvl="1"/>
            <a:r>
              <a:rPr lang="en-CA" dirty="0"/>
              <a:t>Not good for transient/ephemeral demand</a:t>
            </a:r>
          </a:p>
          <a:p>
            <a:pPr lvl="1"/>
            <a:r>
              <a:rPr lang="en-CA" dirty="0"/>
              <a:t>Hard to expand</a:t>
            </a:r>
          </a:p>
          <a:p>
            <a:pPr lvl="1"/>
            <a:r>
              <a:rPr lang="en-CA" dirty="0"/>
              <a:t>Vulnerable to a force of nature</a:t>
            </a:r>
          </a:p>
          <a:p>
            <a:pPr lvl="1"/>
            <a:r>
              <a:rPr lang="en-CA" dirty="0"/>
              <a:t>Hard to keep platform modern (secure enough?)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7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Pros/Cons -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All hardware problems are not our problem</a:t>
            </a:r>
          </a:p>
          <a:p>
            <a:pPr lvl="1"/>
            <a:r>
              <a:rPr lang="en-CA" dirty="0"/>
              <a:t>Very good for transient/ephemeral demand</a:t>
            </a:r>
          </a:p>
          <a:p>
            <a:pPr lvl="1"/>
            <a:r>
              <a:rPr lang="en-CA" dirty="0"/>
              <a:t>Very easy to expand</a:t>
            </a:r>
          </a:p>
          <a:p>
            <a:r>
              <a:rPr lang="en-CA" dirty="0"/>
              <a:t>Less vulnerable to a force of nature (wait… but wait…)</a:t>
            </a:r>
          </a:p>
          <a:p>
            <a:r>
              <a:rPr lang="en-CA" dirty="0"/>
              <a:t>Provider does a lot to keep the platform modern and secure</a:t>
            </a:r>
            <a:br>
              <a:rPr lang="en-CA" dirty="0"/>
            </a:br>
            <a:endParaRPr lang="en-CA" dirty="0"/>
          </a:p>
          <a:p>
            <a:r>
              <a:rPr lang="en-CA" dirty="0"/>
              <a:t>We aren’t comfortable with this new tech</a:t>
            </a:r>
          </a:p>
          <a:p>
            <a:pPr lvl="1"/>
            <a:r>
              <a:rPr lang="en-CA" dirty="0"/>
              <a:t>We’ve never done this</a:t>
            </a:r>
          </a:p>
          <a:p>
            <a:pPr lvl="1"/>
            <a:r>
              <a:rPr lang="en-CA" dirty="0"/>
              <a:t>We will lose control</a:t>
            </a:r>
          </a:p>
          <a:p>
            <a:pPr lvl="1"/>
            <a:r>
              <a:rPr lang="en-CA" dirty="0"/>
              <a:t>Cost certainty? What cost certainty?</a:t>
            </a:r>
          </a:p>
          <a:p>
            <a:pPr lvl="1"/>
            <a:r>
              <a:rPr lang="en-CA" dirty="0"/>
              <a:t>The cloud is way more complicated!</a:t>
            </a:r>
          </a:p>
        </p:txBody>
      </p:sp>
    </p:spTree>
    <p:extLst>
      <p:ext uri="{BB962C8B-B14F-4D97-AF65-F5344CB8AC3E}">
        <p14:creationId xmlns:p14="http://schemas.microsoft.com/office/powerpoint/2010/main" val="197287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3026073"/>
            <a:ext cx="8937625" cy="805855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We were moving to the cloud.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76DE89A-22A5-0560-D995-904B8192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27F1E0-3925-76C6-B94B-84CE9C557EAF}"/>
              </a:ext>
            </a:extLst>
          </p:cNvPr>
          <p:cNvSpPr txBox="1">
            <a:spLocks/>
          </p:cNvSpPr>
          <p:nvPr/>
        </p:nvSpPr>
        <p:spPr>
          <a:xfrm>
            <a:off x="3142084" y="3717032"/>
            <a:ext cx="5764956" cy="805855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dirty="0"/>
              <a:t>Btw… we want to be cloud-native too!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4B7BE2-A9CB-775B-59D4-246ED5EACFB6}"/>
              </a:ext>
            </a:extLst>
          </p:cNvPr>
          <p:cNvSpPr txBox="1">
            <a:spLocks/>
          </p:cNvSpPr>
          <p:nvPr/>
        </p:nvSpPr>
        <p:spPr>
          <a:xfrm>
            <a:off x="3142084" y="4119959"/>
            <a:ext cx="5764956" cy="805855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dirty="0"/>
              <a:t>The cloud is</a:t>
            </a:r>
            <a:r>
              <a:rPr lang="en-CA" sz="2000" b="1" i="1" dirty="0"/>
              <a:t> _not_ </a:t>
            </a:r>
            <a:r>
              <a:rPr lang="en-CA" sz="2000" dirty="0"/>
              <a:t>just a data center.</a:t>
            </a:r>
          </a:p>
        </p:txBody>
      </p:sp>
    </p:spTree>
    <p:extLst>
      <p:ext uri="{BB962C8B-B14F-4D97-AF65-F5344CB8AC3E}">
        <p14:creationId xmlns:p14="http://schemas.microsoft.com/office/powerpoint/2010/main" val="380503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Lift and Shift!!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Let’s have a vendor run a bunch of automated tools that move our data center into Azure!! </a:t>
            </a:r>
          </a:p>
        </p:txBody>
      </p:sp>
      <p:pic>
        <p:nvPicPr>
          <p:cNvPr id="3074" name="Picture 2" descr="Dragons Den Money GIF by CBC">
            <a:extLst>
              <a:ext uri="{FF2B5EF4-FFF2-40B4-BE49-F238E27FC236}">
                <a16:creationId xmlns:a16="http://schemas.microsoft.com/office/drawing/2014/main" id="{EC69E85D-99AA-CE4A-BF63-9EE7DEB3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39" y="2780928"/>
            <a:ext cx="3245346" cy="324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76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all this stuff?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cloud is not your former data center</a:t>
            </a:r>
          </a:p>
        </p:txBody>
      </p:sp>
      <p:pic>
        <p:nvPicPr>
          <p:cNvPr id="4098" name="Picture 2" descr="Schitt's Creek gif. Eugene Levy as Johnny looks down at two pieces of paper he’s holding, looking a bit concerned and confused. He looks up with a puzzled and almost disappointed look on his face and asks, “What am I looking at?”">
            <a:extLst>
              <a:ext uri="{FF2B5EF4-FFF2-40B4-BE49-F238E27FC236}">
                <a16:creationId xmlns:a16="http://schemas.microsoft.com/office/drawing/2014/main" id="{41EC831A-C697-90BE-213D-8DB6DC5E6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24" y="2420888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1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about redundancy?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Nature happens</a:t>
            </a:r>
          </a:p>
        </p:txBody>
      </p:sp>
      <p:pic>
        <p:nvPicPr>
          <p:cNvPr id="5122" name="Picture 2" descr="North America Weather GIF by BBC America">
            <a:extLst>
              <a:ext uri="{FF2B5EF4-FFF2-40B4-BE49-F238E27FC236}">
                <a16:creationId xmlns:a16="http://schemas.microsoft.com/office/drawing/2014/main" id="{51292137-E753-3F1B-F98D-E9FA7F2A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764" y="2367848"/>
            <a:ext cx="3807296" cy="380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5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39926" y="2831492"/>
            <a:ext cx="5908973" cy="119501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CA" sz="4400" dirty="0"/>
              <a:t>How good do we need to be at what we do?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76DE89A-22A5-0560-D995-904B8192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Infrastructure as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71705-051B-FC98-AECE-E8BE51CB8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Take control of what you provision and when</a:t>
            </a:r>
          </a:p>
        </p:txBody>
      </p:sp>
    </p:spTree>
    <p:extLst>
      <p:ext uri="{BB962C8B-B14F-4D97-AF65-F5344CB8AC3E}">
        <p14:creationId xmlns:p14="http://schemas.microsoft.com/office/powerpoint/2010/main" val="5111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D870B3-FCAE-64D3-AACB-D181B7C17D54}"/>
              </a:ext>
            </a:extLst>
          </p:cNvPr>
          <p:cNvSpPr/>
          <p:nvPr/>
        </p:nvSpPr>
        <p:spPr>
          <a:xfrm>
            <a:off x="0" y="-27384"/>
            <a:ext cx="12575132" cy="712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25626-0485-45EA-16E4-C8754AF7CA29}"/>
              </a:ext>
            </a:extLst>
          </p:cNvPr>
          <p:cNvSpPr txBox="1"/>
          <p:nvPr/>
        </p:nvSpPr>
        <p:spPr>
          <a:xfrm>
            <a:off x="8830716" y="5903893"/>
            <a:ext cx="3358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Prairie Dev Con 2023</a:t>
            </a:r>
            <a:br>
              <a:rPr lang="en-CA" sz="2800" dirty="0">
                <a:solidFill>
                  <a:schemeClr val="bg1"/>
                </a:solidFill>
              </a:rPr>
            </a:br>
            <a:r>
              <a:rPr lang="en-CA" sz="2800" dirty="0">
                <a:solidFill>
                  <a:schemeClr val="bg1"/>
                </a:solidFill>
              </a:rPr>
              <a:t>Regina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B5845-AAA8-F501-D9B5-AAAB37D22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3398461" y="620688"/>
            <a:ext cx="5391902" cy="55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 err="1"/>
              <a:t>IaC</a:t>
            </a:r>
            <a:r>
              <a:rPr lang="en-CA" sz="4400" dirty="0"/>
              <a:t> has been around for a long time. Scripts, batch files, daemons… running on Joe’s computer down the hall.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Infrastructure as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… our platform is a part of our product as much as our software is</a:t>
            </a:r>
          </a:p>
          <a:p>
            <a:r>
              <a:rPr lang="en-CA" dirty="0"/>
              <a:t>… we understand best what our software needs</a:t>
            </a:r>
          </a:p>
          <a:p>
            <a:r>
              <a:rPr lang="en-CA" dirty="0"/>
              <a:t>… provides an approach to modelling our platform and infrastructure in a code (or code-like) fashion</a:t>
            </a:r>
          </a:p>
          <a:p>
            <a:r>
              <a:rPr lang="en-CA" dirty="0"/>
              <a:t>… gain access to coding practices (version control, pipelines)</a:t>
            </a:r>
          </a:p>
          <a:p>
            <a:r>
              <a:rPr lang="en-CA" dirty="0"/>
              <a:t>… treats the cloud as an API</a:t>
            </a:r>
          </a:p>
          <a:p>
            <a:r>
              <a:rPr lang="en-CA" dirty="0"/>
              <a:t>… captures organizational knowledge</a:t>
            </a:r>
          </a:p>
        </p:txBody>
      </p:sp>
    </p:spTree>
    <p:extLst>
      <p:ext uri="{BB962C8B-B14F-4D97-AF65-F5344CB8AC3E}">
        <p14:creationId xmlns:p14="http://schemas.microsoft.com/office/powerpoint/2010/main" val="4533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Pros/Cons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69D7E-BEC4-3E33-FA1B-29F35BE84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124744"/>
            <a:ext cx="5082740" cy="914400"/>
          </a:xfrm>
        </p:spPr>
        <p:txBody>
          <a:bodyPr/>
          <a:lstStyle/>
          <a:p>
            <a:r>
              <a:rPr lang="en-CA" dirty="0"/>
              <a:t>PROS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6AC4-A292-1DC8-DAAC-DA01D1196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18883" y="4005064"/>
            <a:ext cx="5082740" cy="516155"/>
          </a:xfrm>
        </p:spPr>
        <p:txBody>
          <a:bodyPr/>
          <a:lstStyle/>
          <a:p>
            <a:r>
              <a:rPr lang="en-CA" dirty="0" err="1"/>
              <a:t>ConS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3A6C3-0D28-0FE9-AAF5-CA39C210FD3B}"/>
              </a:ext>
            </a:extLst>
          </p:cNvPr>
          <p:cNvSpPr txBox="1"/>
          <p:nvPr/>
        </p:nvSpPr>
        <p:spPr>
          <a:xfrm>
            <a:off x="1218883" y="1994064"/>
            <a:ext cx="38884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Automation and Efficiency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Scalability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Version Control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Consistency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Reproducibility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Security and Compliance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BFEA1-2578-482F-43DF-C873A28369D4}"/>
              </a:ext>
            </a:extLst>
          </p:cNvPr>
          <p:cNvSpPr txBox="1"/>
          <p:nvPr/>
        </p:nvSpPr>
        <p:spPr>
          <a:xfrm>
            <a:off x="5374332" y="1994064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Cost Optimization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Faster Time to Market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DevOps and Collaboration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Easier Disaster Recovery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Portability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Documentation</a:t>
            </a:r>
            <a:endParaRPr lang="en-CA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C17E1-01CD-89B2-7E63-AF41D216FD9E}"/>
              </a:ext>
            </a:extLst>
          </p:cNvPr>
          <p:cNvSpPr txBox="1"/>
          <p:nvPr/>
        </p:nvSpPr>
        <p:spPr>
          <a:xfrm>
            <a:off x="1218883" y="4545020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Human Error in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Version Control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Security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Overhead and Learning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Infrastructure Drift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6F6220-819B-05CC-2798-99A9FA62C936}"/>
              </a:ext>
            </a:extLst>
          </p:cNvPr>
          <p:cNvSpPr txBox="1"/>
          <p:nvPr/>
        </p:nvSpPr>
        <p:spPr>
          <a:xfrm>
            <a:off x="5374332" y="4545020"/>
            <a:ext cx="6096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Vendor Lock-In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Testing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Initial Investment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Tool and Ecosystem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Resistance to Change</a:t>
            </a:r>
          </a:p>
        </p:txBody>
      </p:sp>
    </p:spTree>
    <p:extLst>
      <p:ext uri="{BB962C8B-B14F-4D97-AF65-F5344CB8AC3E}">
        <p14:creationId xmlns:p14="http://schemas.microsoft.com/office/powerpoint/2010/main" val="268364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3026073"/>
            <a:ext cx="8937625" cy="805855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Whoa </a:t>
            </a:r>
            <a:r>
              <a:rPr lang="en-CA" sz="4400" dirty="0" err="1"/>
              <a:t>whoa</a:t>
            </a:r>
            <a:r>
              <a:rPr lang="en-CA" sz="4400" dirty="0"/>
              <a:t> </a:t>
            </a:r>
            <a:r>
              <a:rPr lang="en-CA" sz="4400" dirty="0" err="1"/>
              <a:t>whoa</a:t>
            </a:r>
            <a:r>
              <a:rPr lang="en-CA" sz="4400" dirty="0"/>
              <a:t>!!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76DE89A-22A5-0560-D995-904B8192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27F1E0-3925-76C6-B94B-84CE9C557EAF}"/>
              </a:ext>
            </a:extLst>
          </p:cNvPr>
          <p:cNvSpPr txBox="1">
            <a:spLocks/>
          </p:cNvSpPr>
          <p:nvPr/>
        </p:nvSpPr>
        <p:spPr>
          <a:xfrm>
            <a:off x="4510236" y="3717032"/>
            <a:ext cx="3168352" cy="805855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1600" dirty="0"/>
              <a:t>Dave’s Top 3 reasons to use </a:t>
            </a:r>
            <a:r>
              <a:rPr lang="en-CA" sz="1600" dirty="0" err="1"/>
              <a:t>IaC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1505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 3 Reasons I think you should do </a:t>
            </a:r>
            <a:r>
              <a:rPr lang="en-CA" dirty="0" err="1"/>
              <a:t>IaC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Institutional knowledge</a:t>
            </a:r>
          </a:p>
          <a:p>
            <a:r>
              <a:rPr lang="en-CA" dirty="0"/>
              <a:t>Collaboration</a:t>
            </a:r>
          </a:p>
          <a:p>
            <a:r>
              <a:rPr lang="en-CA" dirty="0"/>
              <a:t>Repeatability</a:t>
            </a:r>
          </a:p>
        </p:txBody>
      </p:sp>
    </p:spTree>
    <p:extLst>
      <p:ext uri="{BB962C8B-B14F-4D97-AF65-F5344CB8AC3E}">
        <p14:creationId xmlns:p14="http://schemas.microsoft.com/office/powerpoint/2010/main" val="55254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62F7-7A10-DFCF-F7FE-F000E84B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Picking a </a:t>
            </a:r>
            <a:r>
              <a:rPr lang="en-CA" dirty="0" err="1"/>
              <a:t>IaC</a:t>
            </a:r>
            <a:r>
              <a:rPr lang="en-CA" dirty="0"/>
              <a:t>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A5063-B2FB-80EC-ED9F-DE804115B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You always have other options.</a:t>
            </a:r>
          </a:p>
        </p:txBody>
      </p:sp>
    </p:spTree>
    <p:extLst>
      <p:ext uri="{BB962C8B-B14F-4D97-AF65-F5344CB8AC3E}">
        <p14:creationId xmlns:p14="http://schemas.microsoft.com/office/powerpoint/2010/main" val="267845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/>
          <a:lstStyle/>
          <a:p>
            <a:pPr algn="ctr"/>
            <a:r>
              <a:rPr lang="en-CA" dirty="0"/>
              <a:t>The world is your oyster!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22ABD06A-125C-F404-FD3B-C983536FC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2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Available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0808"/>
            <a:ext cx="10360501" cy="4462272"/>
          </a:xfrm>
        </p:spPr>
        <p:txBody>
          <a:bodyPr>
            <a:normAutofit/>
          </a:bodyPr>
          <a:lstStyle/>
          <a:p>
            <a:r>
              <a:rPr lang="en-CA" dirty="0" err="1"/>
              <a:t>Pulumi</a:t>
            </a:r>
            <a:endParaRPr lang="en-CA" dirty="0"/>
          </a:p>
          <a:p>
            <a:r>
              <a:rPr lang="en-CA" dirty="0"/>
              <a:t>Terraform</a:t>
            </a:r>
          </a:p>
          <a:p>
            <a:r>
              <a:rPr lang="en-CA" dirty="0"/>
              <a:t>AWS CDK (Cloud Development Kit)</a:t>
            </a:r>
          </a:p>
          <a:p>
            <a:r>
              <a:rPr lang="en-CA" dirty="0"/>
              <a:t>Bicep</a:t>
            </a:r>
          </a:p>
          <a:p>
            <a:r>
              <a:rPr lang="en-CA" dirty="0"/>
              <a:t>Home-grown scripts (ARM + </a:t>
            </a:r>
            <a:r>
              <a:rPr lang="en-CA" dirty="0" err="1"/>
              <a:t>Powershell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404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6ECEAA-7BC2-61B3-8CB0-644944144F2F}"/>
              </a:ext>
            </a:extLst>
          </p:cNvPr>
          <p:cNvSpPr txBox="1"/>
          <p:nvPr/>
        </p:nvSpPr>
        <p:spPr>
          <a:xfrm>
            <a:off x="6166420" y="1938312"/>
            <a:ext cx="532859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Multi-Language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Declarative and Imperative </a:t>
            </a:r>
            <a:r>
              <a:rPr lang="en-CA" dirty="0" err="1">
                <a:solidFill>
                  <a:schemeClr val="bg1"/>
                </a:solidFill>
              </a:rPr>
              <a:t>IaC</a:t>
            </a:r>
            <a:endParaRPr lang="en-CA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Cloud Provider Agnostic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Resource 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Real Programming Constructs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Staging and Preview Environments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State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Custom Providers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Integration with CI/CD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Infrastructure as Code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Community and Ecosystem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C7A829-0062-17B4-37E3-04FCFFDAC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860" y="2924175"/>
            <a:ext cx="4048125" cy="100965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1034B8B-CBE5-5781-638E-6B61A2D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65125-4A31-D1A9-4A6D-FCAE3633B78D}"/>
              </a:ext>
            </a:extLst>
          </p:cNvPr>
          <p:cNvSpPr txBox="1"/>
          <p:nvPr/>
        </p:nvSpPr>
        <p:spPr>
          <a:xfrm>
            <a:off x="1557908" y="4119463"/>
            <a:ext cx="3456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https://www.pulumi.com/</a:t>
            </a:r>
          </a:p>
        </p:txBody>
      </p:sp>
    </p:spTree>
    <p:extLst>
      <p:ext uri="{BB962C8B-B14F-4D97-AF65-F5344CB8AC3E}">
        <p14:creationId xmlns:p14="http://schemas.microsoft.com/office/powerpoint/2010/main" val="37515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 3 Reasons I think you should do </a:t>
            </a:r>
            <a:r>
              <a:rPr lang="en-CA" dirty="0" err="1"/>
              <a:t>IaC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Institutional knowledge</a:t>
            </a:r>
          </a:p>
          <a:p>
            <a:r>
              <a:rPr lang="en-CA" dirty="0"/>
              <a:t>Collaboration</a:t>
            </a:r>
          </a:p>
          <a:p>
            <a:r>
              <a:rPr lang="en-CA" dirty="0"/>
              <a:t>Repeatability</a:t>
            </a:r>
          </a:p>
        </p:txBody>
      </p:sp>
    </p:spTree>
    <p:extLst>
      <p:ext uri="{BB962C8B-B14F-4D97-AF65-F5344CB8AC3E}">
        <p14:creationId xmlns:p14="http://schemas.microsoft.com/office/powerpoint/2010/main" val="33875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D870B3-FCAE-64D3-AACB-D181B7C17D54}"/>
              </a:ext>
            </a:extLst>
          </p:cNvPr>
          <p:cNvSpPr/>
          <p:nvPr/>
        </p:nvSpPr>
        <p:spPr>
          <a:xfrm>
            <a:off x="11134973" y="-99392"/>
            <a:ext cx="1053852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F7DF4-D267-5091-4DF9-13442D3EA8B5}"/>
              </a:ext>
            </a:extLst>
          </p:cNvPr>
          <p:cNvSpPr/>
          <p:nvPr/>
        </p:nvSpPr>
        <p:spPr>
          <a:xfrm>
            <a:off x="-2" y="-27384"/>
            <a:ext cx="11711038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25626-0485-45EA-16E4-C8754AF7CA29}"/>
              </a:ext>
            </a:extLst>
          </p:cNvPr>
          <p:cNvSpPr txBox="1"/>
          <p:nvPr/>
        </p:nvSpPr>
        <p:spPr>
          <a:xfrm>
            <a:off x="8830716" y="5903893"/>
            <a:ext cx="335810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Prairie Dev Con 2023</a:t>
            </a:r>
            <a:br>
              <a:rPr lang="en-CA" sz="2800" dirty="0">
                <a:solidFill>
                  <a:schemeClr val="bg1"/>
                </a:solidFill>
              </a:rPr>
            </a:br>
            <a:r>
              <a:rPr lang="en-CA" sz="2800" dirty="0">
                <a:solidFill>
                  <a:schemeClr val="bg1"/>
                </a:solidFill>
              </a:rPr>
              <a:t>Calgary </a:t>
            </a:r>
          </a:p>
        </p:txBody>
      </p:sp>
    </p:spTree>
    <p:extLst>
      <p:ext uri="{BB962C8B-B14F-4D97-AF65-F5344CB8AC3E}">
        <p14:creationId xmlns:p14="http://schemas.microsoft.com/office/powerpoint/2010/main" val="88631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CA" sz="4400" dirty="0"/>
              <a:t>Warning!!!</a:t>
            </a:r>
            <a:br>
              <a:rPr lang="en-CA" sz="4400" dirty="0"/>
            </a:br>
            <a:r>
              <a:rPr lang="en-CA" sz="4400" dirty="0"/>
              <a:t>There is no free lunch.</a:t>
            </a:r>
            <a:br>
              <a:rPr lang="en-CA" sz="4400" dirty="0"/>
            </a:br>
            <a:r>
              <a:rPr lang="en-CA" sz="4400" dirty="0"/>
              <a:t>Unicorns aren’t real.</a:t>
            </a:r>
            <a:br>
              <a:rPr lang="en-CA" sz="4400" dirty="0"/>
            </a:br>
            <a:r>
              <a:rPr lang="en-CA" sz="4400" dirty="0"/>
              <a:t>That $5 under your pillow isn’t from the tooth fairy.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Document your tools.</a:t>
            </a:r>
            <a:br>
              <a:rPr lang="en-CA" sz="4400" dirty="0"/>
            </a:br>
            <a:r>
              <a:rPr lang="en-CA" sz="4400" dirty="0"/>
              <a:t>Educate your peers.</a:t>
            </a:r>
            <a:br>
              <a:rPr lang="en-CA" sz="4400" dirty="0"/>
            </a:br>
            <a:r>
              <a:rPr lang="en-CA" sz="4400" dirty="0"/>
              <a:t>Collaborate.</a:t>
            </a:r>
            <a:br>
              <a:rPr lang="en-CA" sz="4400" dirty="0"/>
            </a:br>
            <a:r>
              <a:rPr lang="en-CA" sz="4400" dirty="0"/>
              <a:t>Iterate.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Reason #1 – Institutional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</a:t>
            </a:r>
            <a:r>
              <a:rPr lang="en-CA" b="1" dirty="0"/>
              <a:t>_our_</a:t>
            </a:r>
            <a:r>
              <a:rPr lang="en-CA" dirty="0"/>
              <a:t> platform composed of?</a:t>
            </a:r>
          </a:p>
          <a:p>
            <a:r>
              <a:rPr lang="en-CA" dirty="0"/>
              <a:t>What do </a:t>
            </a:r>
            <a:r>
              <a:rPr lang="en-CA" b="1" dirty="0"/>
              <a:t>_we_</a:t>
            </a:r>
            <a:r>
              <a:rPr lang="en-CA" dirty="0"/>
              <a:t> do to provision our platform?</a:t>
            </a:r>
          </a:p>
          <a:p>
            <a:r>
              <a:rPr lang="en-CA" dirty="0"/>
              <a:t>How do </a:t>
            </a:r>
            <a:r>
              <a:rPr lang="en-CA" b="1" dirty="0"/>
              <a:t>_we_ </a:t>
            </a:r>
            <a:r>
              <a:rPr lang="en-CA" dirty="0"/>
              <a:t>put our applications into our platform?</a:t>
            </a:r>
          </a:p>
          <a:p>
            <a:r>
              <a:rPr lang="en-CA" dirty="0"/>
              <a:t>How do </a:t>
            </a:r>
            <a:r>
              <a:rPr lang="en-CA" b="1" dirty="0"/>
              <a:t>_we_</a:t>
            </a:r>
            <a:r>
              <a:rPr lang="en-CA" dirty="0"/>
              <a:t> retain everything we’ve learned?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What do we mean by </a:t>
            </a:r>
            <a:r>
              <a:rPr lang="en-CA" b="1" dirty="0"/>
              <a:t>_WE_</a:t>
            </a:r>
            <a:r>
              <a:rPr lang="en-CA" dirty="0"/>
              <a:t> and </a:t>
            </a:r>
            <a:r>
              <a:rPr lang="en-CA" b="1" dirty="0"/>
              <a:t>_OUR_</a:t>
            </a:r>
            <a:r>
              <a:rPr lang="en-CA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79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Demo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Reason #2 –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do </a:t>
            </a:r>
            <a:r>
              <a:rPr lang="en-CA" b="1" dirty="0"/>
              <a:t>_we_ </a:t>
            </a:r>
            <a:r>
              <a:rPr lang="en-CA" dirty="0"/>
              <a:t>ensure this information is democratized?</a:t>
            </a:r>
          </a:p>
          <a:p>
            <a:r>
              <a:rPr lang="en-CA" dirty="0"/>
              <a:t>How do </a:t>
            </a:r>
            <a:r>
              <a:rPr lang="en-CA" b="1" dirty="0"/>
              <a:t>_we_ </a:t>
            </a:r>
            <a:r>
              <a:rPr lang="en-CA" dirty="0"/>
              <a:t>ensure our experts are included?</a:t>
            </a:r>
          </a:p>
          <a:p>
            <a:r>
              <a:rPr lang="en-CA" dirty="0"/>
              <a:t>How do </a:t>
            </a:r>
            <a:r>
              <a:rPr lang="en-CA" b="1" dirty="0"/>
              <a:t>_we_ </a:t>
            </a:r>
            <a:r>
              <a:rPr lang="en-CA" dirty="0"/>
              <a:t>ensure our decisions are vetted?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Who are </a:t>
            </a:r>
            <a:r>
              <a:rPr lang="en-CA" b="1" dirty="0"/>
              <a:t>_WE_</a:t>
            </a:r>
            <a:r>
              <a:rPr lang="en-CA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9866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Demo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Reason #3 – Repeatability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do </a:t>
            </a:r>
            <a:r>
              <a:rPr lang="en-CA" b="1" dirty="0"/>
              <a:t>_we_ </a:t>
            </a:r>
            <a:r>
              <a:rPr lang="en-CA" dirty="0"/>
              <a:t>do this again without making mistakes?</a:t>
            </a:r>
          </a:p>
          <a:p>
            <a:r>
              <a:rPr lang="en-CA" dirty="0"/>
              <a:t>… with a different person/team/group doing it?</a:t>
            </a:r>
          </a:p>
          <a:p>
            <a:r>
              <a:rPr lang="en-CA" dirty="0"/>
              <a:t>… 6 months after we did it last time?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543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Demo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2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Bonus Reason #4 –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do _we_ do this in 10 seconds?</a:t>
            </a:r>
          </a:p>
          <a:p>
            <a:r>
              <a:rPr lang="en-CA" dirty="0"/>
              <a:t>… automagically?</a:t>
            </a:r>
          </a:p>
        </p:txBody>
      </p:sp>
    </p:spTree>
    <p:extLst>
      <p:ext uri="{BB962C8B-B14F-4D97-AF65-F5344CB8AC3E}">
        <p14:creationId xmlns:p14="http://schemas.microsoft.com/office/powerpoint/2010/main" val="301566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Demo?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E61034C3-4BEE-27FD-7215-224A40F4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DCE0979-C067-92D9-094C-EEFB8A4E1DC1}"/>
              </a:ext>
            </a:extLst>
          </p:cNvPr>
          <p:cNvSpPr txBox="1">
            <a:spLocks/>
          </p:cNvSpPr>
          <p:nvPr/>
        </p:nvSpPr>
        <p:spPr>
          <a:xfrm>
            <a:off x="981844" y="836712"/>
            <a:ext cx="6479292" cy="125351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Dave White   </a:t>
            </a:r>
            <a:r>
              <a:rPr lang="en-CA" sz="1800" dirty="0">
                <a:solidFill>
                  <a:schemeClr val="bg1"/>
                </a:solidFill>
              </a:rPr>
              <a:t>AKT, AKC, PSM, CSM, MVP Alumni</a:t>
            </a:r>
          </a:p>
          <a:p>
            <a:pPr marL="0" indent="0">
              <a:buNone/>
            </a:pPr>
            <a:r>
              <a:rPr lang="en-CA" sz="1800" dirty="0">
                <a:solidFill>
                  <a:schemeClr val="bg1"/>
                </a:solidFill>
              </a:rPr>
              <a:t>Principal Consultant – Depth Consulting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495A961B-CDBF-4C52-B714-9EEFAA47D995}"/>
              </a:ext>
            </a:extLst>
          </p:cNvPr>
          <p:cNvSpPr txBox="1">
            <a:spLocks/>
          </p:cNvSpPr>
          <p:nvPr/>
        </p:nvSpPr>
        <p:spPr>
          <a:xfrm>
            <a:off x="1053852" y="1772816"/>
            <a:ext cx="5184576" cy="20209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060"/>
              </a:buClr>
            </a:pPr>
            <a:r>
              <a:rPr lang="en-CA" sz="1800" dirty="0">
                <a:solidFill>
                  <a:schemeClr val="bg1"/>
                </a:solidFill>
              </a:rPr>
              <a:t>In technology for over 20 years</a:t>
            </a:r>
          </a:p>
          <a:p>
            <a:pPr>
              <a:buClr>
                <a:srgbClr val="002060"/>
              </a:buClr>
            </a:pPr>
            <a:r>
              <a:rPr lang="en-CA" sz="1800" dirty="0">
                <a:solidFill>
                  <a:schemeClr val="bg1"/>
                </a:solidFill>
              </a:rPr>
              <a:t>Cloud-native, DevOps, Architect, Developer</a:t>
            </a:r>
          </a:p>
          <a:p>
            <a:pPr>
              <a:buClr>
                <a:srgbClr val="002060"/>
              </a:buClr>
            </a:pPr>
            <a:r>
              <a:rPr lang="en-CA" sz="1800" dirty="0">
                <a:solidFill>
                  <a:schemeClr val="bg1"/>
                </a:solidFill>
              </a:rPr>
              <a:t>Kanban/Agile Evangelist, Speaker</a:t>
            </a:r>
          </a:p>
          <a:p>
            <a:pPr>
              <a:buClr>
                <a:srgbClr val="002060"/>
              </a:buClr>
            </a:pPr>
            <a:r>
              <a:rPr lang="en-CA" sz="1800" dirty="0" err="1">
                <a:solidFill>
                  <a:schemeClr val="bg1"/>
                </a:solidFill>
              </a:rPr>
              <a:t>WesternDevs</a:t>
            </a:r>
            <a:r>
              <a:rPr lang="en-CA" sz="1800" dirty="0">
                <a:solidFill>
                  <a:schemeClr val="bg1"/>
                </a:solidFill>
              </a:rPr>
              <a:t> member</a:t>
            </a:r>
          </a:p>
          <a:p>
            <a:pPr>
              <a:buClr>
                <a:srgbClr val="002060"/>
              </a:buClr>
            </a:pPr>
            <a:r>
              <a:rPr lang="en-CA" sz="1800" dirty="0">
                <a:solidFill>
                  <a:schemeClr val="bg1"/>
                </a:solidFill>
              </a:rPr>
              <a:t>Alumni MS MVP (2014, 2015, 2016)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6C85941-849B-AC93-C800-6B9AEE063821}"/>
              </a:ext>
            </a:extLst>
          </p:cNvPr>
          <p:cNvSpPr txBox="1">
            <a:spLocks/>
          </p:cNvSpPr>
          <p:nvPr/>
        </p:nvSpPr>
        <p:spPr>
          <a:xfrm>
            <a:off x="2216514" y="3573016"/>
            <a:ext cx="2879688" cy="336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3" lvl="1" indent="0">
              <a:buNone/>
            </a:pPr>
            <a:r>
              <a:rPr lang="en-US" sz="15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http://linkd.in/giMxuw</a:t>
            </a:r>
            <a:endParaRPr lang="en-US" sz="1500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sz="1800" dirty="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132EC96-80AC-DBBC-5A75-BA72EDAD6153}"/>
              </a:ext>
            </a:extLst>
          </p:cNvPr>
          <p:cNvSpPr txBox="1">
            <a:spLocks/>
          </p:cNvSpPr>
          <p:nvPr/>
        </p:nvSpPr>
        <p:spPr>
          <a:xfrm>
            <a:off x="2217016" y="3969620"/>
            <a:ext cx="3242009" cy="336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>
                <a:solidFill>
                  <a:schemeClr val="bg1"/>
                </a:solidFill>
              </a:rPr>
              <a:t>@</a:t>
            </a:r>
            <a:r>
              <a:rPr lang="en-CA" sz="1800" dirty="0" err="1">
                <a:solidFill>
                  <a:schemeClr val="bg1"/>
                </a:solidFill>
              </a:rPr>
              <a:t>AgileRamblings</a:t>
            </a:r>
            <a:endParaRPr lang="en-CA" sz="1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B89454-9509-A20A-90D8-5C883929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860" y="3598365"/>
            <a:ext cx="945000" cy="29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Full_logo_blue">
            <a:extLst>
              <a:ext uri="{FF2B5EF4-FFF2-40B4-BE49-F238E27FC236}">
                <a16:creationId xmlns:a16="http://schemas.microsoft.com/office/drawing/2014/main" id="{1D609622-91C2-50DC-CB98-138D6B76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860" y="4082250"/>
            <a:ext cx="945000" cy="1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7" descr="A picture containing text, person, person, smiling&#10;&#10;Description automatically generated">
            <a:extLst>
              <a:ext uri="{FF2B5EF4-FFF2-40B4-BE49-F238E27FC236}">
                <a16:creationId xmlns:a16="http://schemas.microsoft.com/office/drawing/2014/main" id="{86B0530F-BDCE-41D7-F8D8-B354A8C7F1D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452" y="1257306"/>
            <a:ext cx="4241556" cy="4060100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D210D3E-9BEA-BBBC-13C1-16276D7F62BE}"/>
              </a:ext>
            </a:extLst>
          </p:cNvPr>
          <p:cNvGrpSpPr/>
          <p:nvPr/>
        </p:nvGrpSpPr>
        <p:grpSpPr>
          <a:xfrm>
            <a:off x="1128068" y="6062509"/>
            <a:ext cx="5546387" cy="609600"/>
            <a:chOff x="1104920" y="6077483"/>
            <a:chExt cx="5546387" cy="609600"/>
          </a:xfrm>
        </p:grpSpPr>
        <p:pic>
          <p:nvPicPr>
            <p:cNvPr id="1026" name="Picture 2" descr="WesternDevs">
              <a:extLst>
                <a:ext uri="{FF2B5EF4-FFF2-40B4-BE49-F238E27FC236}">
                  <a16:creationId xmlns:a16="http://schemas.microsoft.com/office/drawing/2014/main" id="{0429EDB3-0874-5928-93DA-8399ADEF8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20" y="6077483"/>
              <a:ext cx="196215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90D364-92BE-121F-F1EA-19AE1C5D6DBE}"/>
                </a:ext>
              </a:extLst>
            </p:cNvPr>
            <p:cNvSpPr txBox="1"/>
            <p:nvPr/>
          </p:nvSpPr>
          <p:spPr>
            <a:xfrm>
              <a:off x="3142084" y="6182228"/>
              <a:ext cx="3509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https://www.westerndevs.com</a:t>
              </a:r>
              <a:endParaRPr lang="en-CA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A15326-1C86-5B0C-1CBD-E93FD1BD8197}"/>
              </a:ext>
            </a:extLst>
          </p:cNvPr>
          <p:cNvGrpSpPr/>
          <p:nvPr/>
        </p:nvGrpSpPr>
        <p:grpSpPr>
          <a:xfrm>
            <a:off x="6814492" y="6007936"/>
            <a:ext cx="4576489" cy="718746"/>
            <a:chOff x="7445947" y="6007936"/>
            <a:chExt cx="4576489" cy="71874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42701-0B33-7411-80E7-777265AC913D}"/>
                </a:ext>
              </a:extLst>
            </p:cNvPr>
            <p:cNvSpPr txBox="1"/>
            <p:nvPr/>
          </p:nvSpPr>
          <p:spPr>
            <a:xfrm>
              <a:off x="8254652" y="6167254"/>
              <a:ext cx="376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CA" dirty="0">
                  <a:solidFill>
                    <a:schemeClr val="bg1"/>
                  </a:solidFill>
                </a:rPr>
                <a:t>https://github.com/agileramblings</a:t>
              </a:r>
            </a:p>
          </p:txBody>
        </p:sp>
        <p:pic>
          <p:nvPicPr>
            <p:cNvPr id="1030" name="Picture 6" descr="GitHub Logos and Icons - Iconduck">
              <a:extLst>
                <a:ext uri="{FF2B5EF4-FFF2-40B4-BE49-F238E27FC236}">
                  <a16:creationId xmlns:a16="http://schemas.microsoft.com/office/drawing/2014/main" id="{B5A1CAAD-A353-4BE8-DA39-3B6F0A18D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5947" y="6007936"/>
              <a:ext cx="738952" cy="71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37054E-4CFF-5DB2-E0FC-C6FCD22E2513}"/>
              </a:ext>
            </a:extLst>
          </p:cNvPr>
          <p:cNvGrpSpPr/>
          <p:nvPr/>
        </p:nvGrpSpPr>
        <p:grpSpPr>
          <a:xfrm>
            <a:off x="967884" y="4438231"/>
            <a:ext cx="4898686" cy="1511049"/>
            <a:chOff x="981844" y="4438231"/>
            <a:chExt cx="4898686" cy="1511049"/>
          </a:xfrm>
        </p:grpSpPr>
        <p:sp>
          <p:nvSpPr>
            <p:cNvPr id="16" name="Text Placeholder 10">
              <a:extLst>
                <a:ext uri="{FF2B5EF4-FFF2-40B4-BE49-F238E27FC236}">
                  <a16:creationId xmlns:a16="http://schemas.microsoft.com/office/drawing/2014/main" id="{7151A33D-EBF2-E1A0-E2ED-0907AD5B9A4C}"/>
                </a:ext>
              </a:extLst>
            </p:cNvPr>
            <p:cNvSpPr txBox="1">
              <a:spLocks/>
            </p:cNvSpPr>
            <p:nvPr/>
          </p:nvSpPr>
          <p:spPr>
            <a:xfrm>
              <a:off x="2995927" y="4978966"/>
              <a:ext cx="2884603" cy="33644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rgbClr val="F0A000"/>
                </a:buClr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0070C0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A" sz="2000" dirty="0">
                  <a:solidFill>
                    <a:schemeClr val="bg1"/>
                  </a:solidFill>
                  <a:latin typeface="+mn-lt"/>
                  <a:cs typeface="+mn-cs"/>
                </a:rPr>
                <a:t>dave@depthconsulting.ca</a:t>
              </a:r>
            </a:p>
          </p:txBody>
        </p:sp>
        <p:pic>
          <p:nvPicPr>
            <p:cNvPr id="18" name="Picture 17" descr="A picture containing line, art, design&#10;&#10;Description automatically generated">
              <a:extLst>
                <a:ext uri="{FF2B5EF4-FFF2-40B4-BE49-F238E27FC236}">
                  <a16:creationId xmlns:a16="http://schemas.microsoft.com/office/drawing/2014/main" id="{EEABA9D7-D83C-B658-98D4-E336A070D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5" t="20410" r="8091" b="17871"/>
            <a:stretch/>
          </p:blipFill>
          <p:spPr>
            <a:xfrm>
              <a:off x="981844" y="4438231"/>
              <a:ext cx="1962150" cy="1511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28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6244-46DB-DB51-6D8B-2BE73BB7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BA58F-3BEC-42CF-8AB6-5C2AE5B78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of mine, some of yours</a:t>
            </a:r>
          </a:p>
        </p:txBody>
      </p:sp>
    </p:spTree>
    <p:extLst>
      <p:ext uri="{BB962C8B-B14F-4D97-AF65-F5344CB8AC3E}">
        <p14:creationId xmlns:p14="http://schemas.microsoft.com/office/powerpoint/2010/main" val="22169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78B1-E6AC-00FA-1A6C-6319870B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00FA-3900-B69C-16D0-AB749D9B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IaC</a:t>
            </a:r>
            <a:r>
              <a:rPr lang="en-CA" dirty="0"/>
              <a:t> is an important capability to invest in a business’s ongoing growth in maturity</a:t>
            </a:r>
          </a:p>
          <a:p>
            <a:pPr lvl="1"/>
            <a:r>
              <a:rPr lang="en-CA" dirty="0"/>
              <a:t>Your platform is a crucial part of your customers’ satisfaction</a:t>
            </a:r>
          </a:p>
          <a:p>
            <a:pPr lvl="1"/>
            <a:r>
              <a:rPr lang="en-CA" dirty="0"/>
              <a:t>It will differentiate you from your competitors</a:t>
            </a:r>
          </a:p>
          <a:p>
            <a:r>
              <a:rPr lang="en-CA" dirty="0" err="1"/>
              <a:t>IaC</a:t>
            </a:r>
            <a:r>
              <a:rPr lang="en-CA" dirty="0"/>
              <a:t> isn’t as hard as you think</a:t>
            </a:r>
          </a:p>
          <a:p>
            <a:r>
              <a:rPr lang="en-CA" dirty="0"/>
              <a:t>Owning a platform is (and always was) a very hard problem</a:t>
            </a:r>
          </a:p>
          <a:p>
            <a:r>
              <a:rPr lang="en-CA" dirty="0"/>
              <a:t>A robust culture of </a:t>
            </a:r>
            <a:r>
              <a:rPr lang="en-CA" dirty="0" err="1"/>
              <a:t>IaC</a:t>
            </a:r>
            <a:r>
              <a:rPr lang="en-CA" dirty="0"/>
              <a:t> + DevOps makes it easier</a:t>
            </a:r>
          </a:p>
        </p:txBody>
      </p:sp>
    </p:spTree>
    <p:extLst>
      <p:ext uri="{BB962C8B-B14F-4D97-AF65-F5344CB8AC3E}">
        <p14:creationId xmlns:p14="http://schemas.microsoft.com/office/powerpoint/2010/main" val="25032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78B1-E6AC-00FA-1A6C-6319870B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00FA-3900-B69C-16D0-AB749D9B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Technical questions? </a:t>
            </a:r>
          </a:p>
          <a:p>
            <a:r>
              <a:rPr lang="en-CA" dirty="0"/>
              <a:t>Usage concerns?</a:t>
            </a:r>
          </a:p>
          <a:p>
            <a:r>
              <a:rPr lang="en-CA" dirty="0"/>
              <a:t>Adoption concerns?</a:t>
            </a:r>
          </a:p>
        </p:txBody>
      </p:sp>
    </p:spTree>
    <p:extLst>
      <p:ext uri="{BB962C8B-B14F-4D97-AF65-F5344CB8AC3E}">
        <p14:creationId xmlns:p14="http://schemas.microsoft.com/office/powerpoint/2010/main" val="3043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ADD6-0AC1-DAA9-953F-BE861497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60648"/>
            <a:ext cx="10360501" cy="1223963"/>
          </a:xfrm>
        </p:spPr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DDF8-D01F-DB87-A465-3DD8BF905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https://github.com/agileramblings</a:t>
            </a:r>
            <a:endParaRPr lang="en-CA" dirty="0"/>
          </a:p>
          <a:p>
            <a:pPr lvl="1"/>
            <a:r>
              <a:rPr lang="en-CA" dirty="0" err="1"/>
              <a:t>IaC</a:t>
            </a:r>
            <a:endParaRPr lang="en-CA" dirty="0"/>
          </a:p>
          <a:p>
            <a:r>
              <a:rPr lang="en-CA" dirty="0" err="1"/>
              <a:t>Pulumi</a:t>
            </a:r>
            <a:r>
              <a:rPr lang="en-CA" dirty="0"/>
              <a:t> – </a:t>
            </a:r>
            <a:r>
              <a:rPr lang="en-CA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https://www.pulumi.com</a:t>
            </a:r>
            <a:endParaRPr lang="en-CA" sz="2400" dirty="0"/>
          </a:p>
          <a:p>
            <a:r>
              <a:rPr lang="en-CA" dirty="0"/>
              <a:t>Terraform - </a:t>
            </a:r>
            <a:r>
              <a:rPr lang="en-CA" sz="2000" u="sng" dirty="0"/>
              <a:t>https://www.terraform.io/use-cases/infrastructure-as-code</a:t>
            </a:r>
            <a:endParaRPr lang="en-CA" u="sng" dirty="0"/>
          </a:p>
          <a:p>
            <a:r>
              <a:rPr lang="en-CA" dirty="0"/>
              <a:t>Amazon – </a:t>
            </a:r>
            <a:r>
              <a:rPr lang="en-CA" sz="2000" u="sng" dirty="0"/>
              <a:t>https://aws.amazon.com/cdk/</a:t>
            </a:r>
          </a:p>
          <a:p>
            <a:r>
              <a:rPr lang="en-CA" dirty="0"/>
              <a:t>Microsoft</a:t>
            </a:r>
          </a:p>
          <a:p>
            <a:pPr lvl="1"/>
            <a:r>
              <a:rPr lang="en-CA" dirty="0"/>
              <a:t>Bicep - </a:t>
            </a:r>
            <a:r>
              <a:rPr lang="en-CA" sz="2000" u="sng" dirty="0"/>
              <a:t>https://learn.microsoft.com/en-us/training/paths/fundamentals-bicep/</a:t>
            </a:r>
          </a:p>
          <a:p>
            <a:pPr lvl="1"/>
            <a:r>
              <a:rPr lang="en-CA" dirty="0"/>
              <a:t>ARM - </a:t>
            </a:r>
            <a:r>
              <a:rPr lang="en-CA" sz="1800" u="sng" dirty="0"/>
              <a:t>https://learn.microsoft.com/en-us/dotnet/architecture/cloud-native/infrastructure-as-code</a:t>
            </a:r>
          </a:p>
        </p:txBody>
      </p:sp>
    </p:spTree>
    <p:extLst>
      <p:ext uri="{BB962C8B-B14F-4D97-AF65-F5344CB8AC3E}">
        <p14:creationId xmlns:p14="http://schemas.microsoft.com/office/powerpoint/2010/main" val="273461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3F3203-11CA-EA35-046A-97DA6477E322}"/>
              </a:ext>
            </a:extLst>
          </p:cNvPr>
          <p:cNvSpPr txBox="1"/>
          <p:nvPr/>
        </p:nvSpPr>
        <p:spPr>
          <a:xfrm>
            <a:off x="2292666" y="1700808"/>
            <a:ext cx="76034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8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DAE8356E-F236-A38F-860B-9EAD1089F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7C96A49-4D40-9EC7-BF4D-E44DC16D777E}"/>
              </a:ext>
            </a:extLst>
          </p:cNvPr>
          <p:cNvSpPr txBox="1">
            <a:spLocks/>
          </p:cNvSpPr>
          <p:nvPr/>
        </p:nvSpPr>
        <p:spPr>
          <a:xfrm>
            <a:off x="4110167" y="4005064"/>
            <a:ext cx="3968490" cy="6102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  <a:latin typeface="+mn-lt"/>
                <a:cs typeface="+mn-cs"/>
              </a:rPr>
              <a:t>dave@depthconsulting.ca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D32510-5053-8228-35A3-4E0986897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2684" y="5696828"/>
            <a:ext cx="3328045" cy="83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0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Infrastructure as Code (</a:t>
            </a:r>
            <a:r>
              <a:rPr lang="en-US" dirty="0" err="1"/>
              <a:t>Pulumi</a:t>
            </a:r>
            <a:r>
              <a:rPr lang="en-US" dirty="0"/>
              <a:t>)</a:t>
            </a:r>
          </a:p>
          <a:p>
            <a:r>
              <a:rPr lang="en-US" dirty="0"/>
              <a:t>Top 3 Reasons</a:t>
            </a:r>
          </a:p>
          <a:p>
            <a:r>
              <a:rPr lang="en-US" dirty="0"/>
              <a:t>Putting it all together</a:t>
            </a:r>
          </a:p>
          <a:p>
            <a:r>
              <a:rPr lang="en-US" dirty="0"/>
              <a:t>Final Thoughts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picture containing line, art, design&#10;&#10;Description automatically generated">
            <a:extLst>
              <a:ext uri="{FF2B5EF4-FFF2-40B4-BE49-F238E27FC236}">
                <a16:creationId xmlns:a16="http://schemas.microsoft.com/office/drawing/2014/main" id="{406359E1-B972-C151-3523-5279C7786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486916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24AE-B1EC-BB46-8107-E1CF7987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we 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B6508-D90D-588E-E8B5-3F75469D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Platform story we’ve all (probably) heard before</a:t>
            </a:r>
          </a:p>
        </p:txBody>
      </p:sp>
    </p:spTree>
    <p:extLst>
      <p:ext uri="{BB962C8B-B14F-4D97-AF65-F5344CB8AC3E}">
        <p14:creationId xmlns:p14="http://schemas.microsoft.com/office/powerpoint/2010/main" val="37751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Laugh. Cry. Learn. Share.</a:t>
            </a:r>
          </a:p>
        </p:txBody>
      </p:sp>
    </p:spTree>
    <p:extLst>
      <p:ext uri="{BB962C8B-B14F-4D97-AF65-F5344CB8AC3E}">
        <p14:creationId xmlns:p14="http://schemas.microsoft.com/office/powerpoint/2010/main" val="37796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once was an company…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Started in about 1993 </a:t>
            </a:r>
          </a:p>
          <a:p>
            <a:r>
              <a:rPr lang="en-CA" dirty="0"/>
              <a:t>Logistics (supply chain) management company</a:t>
            </a:r>
          </a:p>
          <a:p>
            <a:r>
              <a:rPr lang="en-CA" dirty="0"/>
              <a:t>On-prem compute (Windows NT 3.1)</a:t>
            </a:r>
          </a:p>
          <a:p>
            <a:pPr lvl="1"/>
            <a:r>
              <a:rPr lang="en-CA" dirty="0"/>
              <a:t>Probably under someone’s desk</a:t>
            </a:r>
          </a:p>
          <a:p>
            <a:r>
              <a:rPr lang="en-CA" dirty="0"/>
              <a:t>In-house developed LOB systems</a:t>
            </a:r>
          </a:p>
          <a:p>
            <a:r>
              <a:rPr lang="en-CA" dirty="0"/>
              <a:t>Windows Domain/Network</a:t>
            </a:r>
          </a:p>
          <a:p>
            <a:pPr lvl="1"/>
            <a:r>
              <a:rPr lang="en-CA" dirty="0"/>
              <a:t>File shares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398108-B33B-7036-7AEB-DE0AE27BB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80" y="3212976"/>
            <a:ext cx="3524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9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2018…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CA" sz="2400" dirty="0"/>
              <a:t>Business has grown to ~$500mm/</a:t>
            </a:r>
            <a:r>
              <a:rPr lang="en-CA" sz="2400" dirty="0" err="1"/>
              <a:t>yr</a:t>
            </a:r>
            <a:r>
              <a:rPr lang="en-CA" sz="2400" dirty="0"/>
              <a:t> revenue</a:t>
            </a:r>
          </a:p>
          <a:p>
            <a:r>
              <a:rPr lang="en-CA" sz="2400" dirty="0"/>
              <a:t>Data center hardware refresh</a:t>
            </a:r>
          </a:p>
          <a:p>
            <a:r>
              <a:rPr lang="en-CA" sz="2400" dirty="0"/>
              <a:t>Data center needs to be bigger! (yearly??!!?)</a:t>
            </a:r>
          </a:p>
          <a:p>
            <a:r>
              <a:rPr lang="en-CA" sz="2400" dirty="0"/>
              <a:t>Suffered a security breach	</a:t>
            </a:r>
          </a:p>
          <a:p>
            <a:r>
              <a:rPr lang="en-CA" sz="2400" dirty="0"/>
              <a:t>In-house development needs are growing</a:t>
            </a:r>
          </a:p>
          <a:p>
            <a:pPr lvl="1"/>
            <a:r>
              <a:rPr lang="en-CA" sz="2000" dirty="0"/>
              <a:t>DevOps is desired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D808F-41F0-1002-9698-DBC7CF81BD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Employees want platform innovations</a:t>
            </a:r>
          </a:p>
          <a:p>
            <a:pPr lvl="1"/>
            <a:r>
              <a:rPr lang="en-CA" sz="2000" dirty="0"/>
              <a:t>File Shares</a:t>
            </a:r>
          </a:p>
          <a:p>
            <a:pPr lvl="1"/>
            <a:r>
              <a:rPr lang="en-CA" sz="2000" dirty="0"/>
              <a:t>In-house DNS</a:t>
            </a:r>
          </a:p>
          <a:p>
            <a:pPr lvl="1"/>
            <a:r>
              <a:rPr lang="en-CA" sz="2000" dirty="0"/>
              <a:t>SharePoint</a:t>
            </a:r>
          </a:p>
          <a:p>
            <a:pPr lvl="1"/>
            <a:r>
              <a:rPr lang="en-CA" sz="2000" dirty="0"/>
              <a:t>Business Intelligent Suite</a:t>
            </a:r>
          </a:p>
          <a:p>
            <a:pPr lvl="1"/>
            <a:r>
              <a:rPr lang="en-CA" sz="2000" dirty="0"/>
              <a:t>Multiple critical LOB systems</a:t>
            </a:r>
          </a:p>
          <a:p>
            <a:r>
              <a:rPr lang="en-CA" sz="2400" dirty="0"/>
              <a:t>Cloud providers can compete on TCO</a:t>
            </a:r>
          </a:p>
          <a:p>
            <a:pPr lvl="1"/>
            <a:r>
              <a:rPr lang="en-CA" sz="2000" dirty="0"/>
              <a:t>Complexity of cloud platforms is frightening</a:t>
            </a:r>
            <a:endParaRPr lang="en-CA" sz="36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5714B77-FB0C-716D-796C-6CCCEA5190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DCCC798-2659-F0E7-B164-4B761DF3C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20" y="2204864"/>
            <a:ext cx="3380855" cy="33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5745</TotalTime>
  <Words>1227</Words>
  <Application>Microsoft Office PowerPoint</Application>
  <PresentationFormat>Custom</PresentationFormat>
  <Paragraphs>206</Paragraphs>
  <Slides>44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Tech 16x9</vt:lpstr>
      <vt:lpstr>Infrastructure as Code</vt:lpstr>
      <vt:lpstr>PowerPoint Presentation</vt:lpstr>
      <vt:lpstr>PowerPoint Presentation</vt:lpstr>
      <vt:lpstr>PowerPoint Presentation</vt:lpstr>
      <vt:lpstr>Agenda</vt:lpstr>
      <vt:lpstr>Why are we here?</vt:lpstr>
      <vt:lpstr>Laugh. Cry. Learn. Share.</vt:lpstr>
      <vt:lpstr>There once was an company…</vt:lpstr>
      <vt:lpstr>In 2018…</vt:lpstr>
      <vt:lpstr>Oh.. btw...</vt:lpstr>
      <vt:lpstr>Options</vt:lpstr>
      <vt:lpstr>Pros/Cons - DIY Data Center</vt:lpstr>
      <vt:lpstr>Pros/Cons - Cloud</vt:lpstr>
      <vt:lpstr>We were moving to the cloud.</vt:lpstr>
      <vt:lpstr>Lift and Shift!!</vt:lpstr>
      <vt:lpstr>What is all this stuff?</vt:lpstr>
      <vt:lpstr>What about redundancy?</vt:lpstr>
      <vt:lpstr>How good do we need to be at what we do?</vt:lpstr>
      <vt:lpstr>Infrastructure as Code</vt:lpstr>
      <vt:lpstr>IaC has been around for a long time. Scripts, batch files, daemons… running on Joe’s computer down the hall.</vt:lpstr>
      <vt:lpstr>Infrastructure as Code</vt:lpstr>
      <vt:lpstr>Pros/Cons</vt:lpstr>
      <vt:lpstr>Whoa whoa whoa!!</vt:lpstr>
      <vt:lpstr>Top 3 Reasons I think you should do IaC</vt:lpstr>
      <vt:lpstr>Picking a IaC Technology</vt:lpstr>
      <vt:lpstr>The world is your oyster!</vt:lpstr>
      <vt:lpstr>Available Options</vt:lpstr>
      <vt:lpstr>PowerPoint Presentation</vt:lpstr>
      <vt:lpstr>Top 3 Reasons I think you should do IaC</vt:lpstr>
      <vt:lpstr>Warning!!! There is no free lunch. Unicorns aren’t real. That $5 under your pillow isn’t from the tooth fairy.</vt:lpstr>
      <vt:lpstr>Document your tools. Educate your peers. Collaborate. Iterate.</vt:lpstr>
      <vt:lpstr>Reason #1 – Institutional Knowledge</vt:lpstr>
      <vt:lpstr>Demo</vt:lpstr>
      <vt:lpstr>Reason #2 – Collaboration</vt:lpstr>
      <vt:lpstr>Demo</vt:lpstr>
      <vt:lpstr>Reason #3 – Repeatability</vt:lpstr>
      <vt:lpstr>Demo</vt:lpstr>
      <vt:lpstr>Bonus Reason #4 – Automation</vt:lpstr>
      <vt:lpstr>Demo?</vt:lpstr>
      <vt:lpstr>Final Thoughts</vt:lpstr>
      <vt:lpstr>My thoughts</vt:lpstr>
      <vt:lpstr>Questions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Dave White</dc:creator>
  <cp:lastModifiedBy>Dave White</cp:lastModifiedBy>
  <cp:revision>124</cp:revision>
  <dcterms:created xsi:type="dcterms:W3CDTF">2022-11-06T21:29:26Z</dcterms:created>
  <dcterms:modified xsi:type="dcterms:W3CDTF">2023-10-16T18:53:14Z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